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03.05.2021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dirty="0" smtClean="0"/>
              <a:t>ПОЛІТИЧНІ СТУДІЇ</a:t>
            </a:r>
            <a:endParaRPr lang="ru-RU" dirty="0"/>
          </a:p>
        </p:txBody>
      </p:sp>
      <p:sp>
        <p:nvSpPr>
          <p:cNvPr id="3" name="Подзаголовок 2"/>
          <p:cNvSpPr>
            <a:spLocks noGrp="1"/>
          </p:cNvSpPr>
          <p:nvPr>
            <p:ph type="subTitle" idx="1"/>
          </p:nvPr>
        </p:nvSpPr>
        <p:spPr>
          <a:xfrm>
            <a:off x="395536" y="4149080"/>
            <a:ext cx="7992560" cy="1192096"/>
          </a:xfrm>
        </p:spPr>
        <p:txBody>
          <a:bodyPr>
            <a:normAutofit/>
          </a:bodyPr>
          <a:lstStyle/>
          <a:p>
            <a:r>
              <a:rPr lang="uk-UA" sz="2400" dirty="0" smtClean="0"/>
              <a:t>Кандидат філософських наук, доцент</a:t>
            </a:r>
          </a:p>
          <a:p>
            <a:r>
              <a:rPr lang="uk-UA" sz="2400" dirty="0" err="1" smtClean="0"/>
              <a:t>Галіченко</a:t>
            </a:r>
            <a:r>
              <a:rPr lang="uk-UA" sz="2400" dirty="0" smtClean="0"/>
              <a:t> Максим Володимирович</a:t>
            </a:r>
            <a:endParaRPr lang="ru-RU"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uk-UA" dirty="0" smtClean="0"/>
              <a:t>Політичні партії та громадські об'єднання</a:t>
            </a:r>
            <a:endParaRPr lang="ru-RU" dirty="0"/>
          </a:p>
        </p:txBody>
      </p:sp>
      <p:sp>
        <p:nvSpPr>
          <p:cNvPr id="6" name="Содержимое 5"/>
          <p:cNvSpPr>
            <a:spLocks noGrp="1"/>
          </p:cNvSpPr>
          <p:nvPr>
            <p:ph idx="1"/>
          </p:nvPr>
        </p:nvSpPr>
        <p:spPr/>
        <p:txBody>
          <a:bodyPr>
            <a:normAutofit/>
          </a:bodyPr>
          <a:lstStyle/>
          <a:p>
            <a:r>
              <a:rPr lang="uk-UA" dirty="0" smtClean="0"/>
              <a:t>Чи помруть політичні партії у ХХІ столітті?</a:t>
            </a:r>
          </a:p>
          <a:p>
            <a:endParaRPr lang="uk-UA" dirty="0" smtClean="0"/>
          </a:p>
          <a:p>
            <a:pPr algn="just"/>
            <a:r>
              <a:rPr lang="uk-UA" dirty="0" smtClean="0"/>
              <a:t>Чи потрібно бути членом партії аби реалізувати свої інтереси?</a:t>
            </a:r>
          </a:p>
          <a:p>
            <a:pPr algn="just"/>
            <a:endParaRPr lang="uk-UA" dirty="0" smtClean="0"/>
          </a:p>
          <a:p>
            <a:pPr algn="just"/>
            <a:r>
              <a:rPr lang="uk-UA" dirty="0" smtClean="0"/>
              <a:t>Яку роль грають громадські організації в Україні?</a:t>
            </a:r>
          </a:p>
          <a:p>
            <a:pPr algn="just"/>
            <a:endParaRPr lang="uk-UA" dirty="0" smtClean="0"/>
          </a:p>
          <a:p>
            <a:pPr algn="just"/>
            <a:r>
              <a:rPr lang="uk-UA" dirty="0" smtClean="0"/>
              <a:t>Чи можуть громадські організації більш ефективно виконувати функції держави?</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Політичний процес</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Що таке політичний процес?</a:t>
            </a:r>
          </a:p>
          <a:p>
            <a:pPr marL="514350" indent="-514350">
              <a:buFont typeface="+mj-lt"/>
              <a:buAutoNum type="arabicPeriod"/>
            </a:pPr>
            <a:endParaRPr lang="uk-UA" dirty="0" smtClean="0"/>
          </a:p>
          <a:p>
            <a:pPr marL="514350" indent="-514350">
              <a:buFont typeface="+mj-lt"/>
              <a:buAutoNum type="arabicPeriod"/>
            </a:pPr>
            <a:r>
              <a:rPr lang="uk-UA" dirty="0" smtClean="0"/>
              <a:t>Чи можна уникнути участі в політичному процесі?</a:t>
            </a:r>
          </a:p>
          <a:p>
            <a:pPr marL="514350" indent="-514350">
              <a:buFont typeface="+mj-lt"/>
              <a:buAutoNum type="arabicPeriod"/>
            </a:pPr>
            <a:endParaRPr lang="uk-UA" dirty="0" smtClean="0"/>
          </a:p>
          <a:p>
            <a:pPr marL="514350" indent="-514350">
              <a:buFont typeface="+mj-lt"/>
              <a:buAutoNum type="arabicPeriod"/>
            </a:pPr>
            <a:r>
              <a:rPr lang="uk-UA" dirty="0" smtClean="0"/>
              <a:t>Чи можна вважати Помаранчеву революцію та революцію Гідності революціями?</a:t>
            </a:r>
          </a:p>
          <a:p>
            <a:endParaRPr lang="ru-RU" dirty="0"/>
          </a:p>
        </p:txBody>
      </p:sp>
      <p:sp>
        <p:nvSpPr>
          <p:cNvPr id="6" name="Содержимое 5"/>
          <p:cNvSpPr>
            <a:spLocks noGrp="1"/>
          </p:cNvSpPr>
          <p:nvPr>
            <p:ph sz="half" idx="2"/>
          </p:nvPr>
        </p:nvSpPr>
        <p:spPr/>
        <p:txBody>
          <a:bodyPr>
            <a:normAutofit fontScale="92500" lnSpcReduction="10000"/>
          </a:bodyPr>
          <a:lstStyle/>
          <a:p>
            <a:r>
              <a:rPr lang="uk-UA" sz="2000" dirty="0" smtClean="0"/>
              <a:t>Основні форми політичного процесу</a:t>
            </a:r>
          </a:p>
          <a:p>
            <a:r>
              <a:rPr lang="uk-UA" sz="2000" dirty="0" smtClean="0"/>
              <a:t>Політичний абсентеїзм</a:t>
            </a:r>
          </a:p>
          <a:p>
            <a:r>
              <a:rPr lang="uk-UA" sz="2000" dirty="0" smtClean="0"/>
              <a:t>Виборчі перегони</a:t>
            </a:r>
          </a:p>
          <a:p>
            <a:r>
              <a:rPr lang="uk-UA" sz="2000" dirty="0" smtClean="0"/>
              <a:t>Політичний маркетинг</a:t>
            </a:r>
          </a:p>
          <a:p>
            <a:r>
              <a:rPr lang="uk-UA" sz="2000" dirty="0" smtClean="0"/>
              <a:t>Політична стабільність чи реформи?</a:t>
            </a:r>
          </a:p>
          <a:p>
            <a:r>
              <a:rPr lang="uk-UA" sz="2000" dirty="0" smtClean="0"/>
              <a:t>Революція, Контрреволюція, державний переворот </a:t>
            </a:r>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uk-UA" dirty="0" smtClean="0"/>
              <a:t>Політична свідомість та політична культура</a:t>
            </a:r>
            <a:endParaRPr lang="ru-RU" dirty="0"/>
          </a:p>
        </p:txBody>
      </p:sp>
      <p:sp>
        <p:nvSpPr>
          <p:cNvPr id="5" name="Содержимое 4"/>
          <p:cNvSpPr>
            <a:spLocks noGrp="1"/>
          </p:cNvSpPr>
          <p:nvPr>
            <p:ph idx="1"/>
          </p:nvPr>
        </p:nvSpPr>
        <p:spPr/>
        <p:txBody>
          <a:bodyPr/>
          <a:lstStyle/>
          <a:p>
            <a:r>
              <a:rPr lang="uk-UA" dirty="0" smtClean="0"/>
              <a:t>Як історичний досвід впливає на політичну свідомість та культуру?</a:t>
            </a:r>
          </a:p>
          <a:p>
            <a:endParaRPr lang="uk-UA" dirty="0" smtClean="0"/>
          </a:p>
          <a:p>
            <a:r>
              <a:rPr lang="uk-UA" dirty="0" smtClean="0"/>
              <a:t>Які переваги та вади української ментальності?</a:t>
            </a:r>
          </a:p>
          <a:p>
            <a:endParaRPr lang="uk-UA" dirty="0" smtClean="0"/>
          </a:p>
          <a:p>
            <a:r>
              <a:rPr lang="uk-UA" dirty="0" smtClean="0"/>
              <a:t>Як змінити політичну свідомість та культуру сучасного українського суспільства?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Політика та людина</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Чи існує в сучасному світі та в Україні криза політичного лідерства?</a:t>
            </a:r>
          </a:p>
          <a:p>
            <a:pPr marL="514350" indent="-514350">
              <a:buFont typeface="+mj-lt"/>
              <a:buAutoNum type="arabicPeriod"/>
            </a:pPr>
            <a:endParaRPr lang="uk-UA" dirty="0" smtClean="0"/>
          </a:p>
          <a:p>
            <a:pPr marL="514350" indent="-514350">
              <a:buFont typeface="+mj-lt"/>
              <a:buAutoNum type="arabicPeriod"/>
            </a:pPr>
            <a:r>
              <a:rPr lang="uk-UA" dirty="0" smtClean="0"/>
              <a:t>Чи повинна політика спиратися на суспільну мораль?</a:t>
            </a:r>
          </a:p>
          <a:p>
            <a:pPr marL="514350" indent="-514350">
              <a:buFont typeface="+mj-lt"/>
              <a:buAutoNum type="arabicPeriod"/>
            </a:pPr>
            <a:endParaRPr lang="uk-UA" dirty="0" smtClean="0"/>
          </a:p>
          <a:p>
            <a:pPr marL="514350" indent="-514350">
              <a:buFont typeface="+mj-lt"/>
              <a:buAutoNum type="arabicPeriod"/>
            </a:pPr>
            <a:r>
              <a:rPr lang="uk-UA" dirty="0" smtClean="0"/>
              <a:t>Чи є олігархія справжньою моделлю управління суспільством?</a:t>
            </a:r>
            <a:endParaRPr lang="ru-RU" dirty="0"/>
          </a:p>
        </p:txBody>
      </p:sp>
      <p:sp>
        <p:nvSpPr>
          <p:cNvPr id="6" name="Содержимое 5"/>
          <p:cNvSpPr>
            <a:spLocks noGrp="1"/>
          </p:cNvSpPr>
          <p:nvPr>
            <p:ph sz="half" idx="2"/>
          </p:nvPr>
        </p:nvSpPr>
        <p:spPr/>
        <p:txBody>
          <a:bodyPr>
            <a:normAutofit fontScale="92500" lnSpcReduction="10000"/>
          </a:bodyPr>
          <a:lstStyle/>
          <a:p>
            <a:pPr algn="just"/>
            <a:r>
              <a:rPr lang="uk-UA" sz="2000" dirty="0" smtClean="0"/>
              <a:t>Громадянин та держава: складний взаємозв'язок</a:t>
            </a:r>
          </a:p>
          <a:p>
            <a:pPr algn="just"/>
            <a:r>
              <a:rPr lang="uk-UA" sz="2000" dirty="0" smtClean="0"/>
              <a:t>Політична соціалізація</a:t>
            </a:r>
          </a:p>
          <a:p>
            <a:pPr algn="just"/>
            <a:r>
              <a:rPr lang="uk-UA" sz="2000" dirty="0" smtClean="0"/>
              <a:t>Політика та мораль: між Макіавеллі та Кантом</a:t>
            </a:r>
          </a:p>
          <a:p>
            <a:pPr algn="just"/>
            <a:r>
              <a:rPr lang="uk-UA" sz="2000" dirty="0" smtClean="0"/>
              <a:t>Теорія еліти </a:t>
            </a:r>
            <a:r>
              <a:rPr lang="uk-UA" sz="2000" dirty="0" err="1" smtClean="0"/>
              <a:t>Парето</a:t>
            </a:r>
            <a:r>
              <a:rPr lang="uk-UA" sz="2000" dirty="0" smtClean="0"/>
              <a:t>, </a:t>
            </a:r>
            <a:r>
              <a:rPr lang="uk-UA" sz="2000" dirty="0" err="1" smtClean="0"/>
              <a:t>Моски</a:t>
            </a:r>
            <a:r>
              <a:rPr lang="uk-UA" sz="2000" dirty="0" smtClean="0"/>
              <a:t> та </a:t>
            </a:r>
            <a:r>
              <a:rPr lang="uk-UA" sz="2000" dirty="0" err="1" smtClean="0"/>
              <a:t>Міхельса</a:t>
            </a:r>
            <a:endParaRPr lang="uk-UA" sz="2000" dirty="0" smtClean="0"/>
          </a:p>
          <a:p>
            <a:pPr algn="just"/>
            <a:r>
              <a:rPr lang="uk-UA" sz="2000" dirty="0" smtClean="0"/>
              <a:t>Феномен політичного лідерства </a:t>
            </a:r>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uk-UA" dirty="0" smtClean="0"/>
              <a:t>ДО ЗУСТРІЧІ!</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Мета курсу</a:t>
            </a:r>
            <a:endParaRPr lang="ru-RU" dirty="0"/>
          </a:p>
        </p:txBody>
      </p:sp>
      <p:sp>
        <p:nvSpPr>
          <p:cNvPr id="3" name="Содержимое 2"/>
          <p:cNvSpPr>
            <a:spLocks noGrp="1"/>
          </p:cNvSpPr>
          <p:nvPr>
            <p:ph idx="1"/>
          </p:nvPr>
        </p:nvSpPr>
        <p:spPr/>
        <p:txBody>
          <a:bodyPr/>
          <a:lstStyle/>
          <a:p>
            <a:pPr algn="just">
              <a:buNone/>
            </a:pPr>
            <a:r>
              <a:rPr lang="uk-UA" dirty="0" smtClean="0"/>
              <a:t>   </a:t>
            </a:r>
            <a:r>
              <a:rPr lang="uk-UA" sz="2400" dirty="0" smtClean="0"/>
              <a:t>Курс покликаний допомогти розібратися із таким складним феноменом суспільного буття як політика. Вона охоплює усі прояви нашого життя. Саме тому курс має дати теоретичні знання та розглянути приклади їх практичного застосування.</a:t>
            </a:r>
          </a:p>
          <a:p>
            <a:pPr algn="just">
              <a:buNone/>
            </a:pPr>
            <a:endParaRPr lang="uk-UA" sz="2400" dirty="0" smtClean="0"/>
          </a:p>
          <a:p>
            <a:pPr algn="just">
              <a:buNone/>
            </a:pPr>
            <a:r>
              <a:rPr lang="uk-UA" sz="2400" dirty="0" smtClean="0"/>
              <a:t>   Сподіваємося, що зазначений курс допоможе вам  стати добропорядним громадянином, який у прийнятний спосіб буде відстоювати як власні, так і суспільні інтереси.  </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Тематика курсу</a:t>
            </a:r>
            <a:endParaRPr lang="ru-RU" dirty="0"/>
          </a:p>
        </p:txBody>
      </p:sp>
      <p:sp>
        <p:nvSpPr>
          <p:cNvPr id="4" name="Содержимое 3"/>
          <p:cNvSpPr>
            <a:spLocks noGrp="1"/>
          </p:cNvSpPr>
          <p:nvPr>
            <p:ph sz="half" idx="1"/>
          </p:nvPr>
        </p:nvSpPr>
        <p:spPr/>
        <p:txBody>
          <a:bodyPr>
            <a:normAutofit fontScale="92500" lnSpcReduction="20000"/>
          </a:bodyPr>
          <a:lstStyle/>
          <a:p>
            <a:pPr marL="514350" indent="-514350">
              <a:buFont typeface="+mj-lt"/>
              <a:buAutoNum type="arabicPeriod"/>
            </a:pPr>
            <a:r>
              <a:rPr lang="uk-UA" sz="3600" dirty="0" smtClean="0"/>
              <a:t>Політичні студії: історія </a:t>
            </a:r>
            <a:r>
              <a:rPr lang="uk-UA" sz="3600" dirty="0" smtClean="0"/>
              <a:t>та сучасний </a:t>
            </a:r>
            <a:r>
              <a:rPr lang="uk-UA" sz="3600" dirty="0" smtClean="0"/>
              <a:t>стан</a:t>
            </a:r>
            <a:endParaRPr lang="uk-UA" sz="3600" dirty="0" smtClean="0"/>
          </a:p>
          <a:p>
            <a:pPr marL="514350" indent="-514350">
              <a:buFont typeface="+mj-lt"/>
              <a:buAutoNum type="arabicPeriod"/>
            </a:pPr>
            <a:endParaRPr lang="uk-UA" sz="3600" dirty="0" smtClean="0"/>
          </a:p>
          <a:p>
            <a:pPr marL="514350" indent="-514350">
              <a:buFont typeface="+mj-lt"/>
              <a:buAutoNum type="arabicPeriod"/>
            </a:pPr>
            <a:r>
              <a:rPr lang="uk-UA" sz="3600" dirty="0" smtClean="0"/>
              <a:t>Інституційний вимір політики</a:t>
            </a:r>
          </a:p>
          <a:p>
            <a:pPr marL="514350" indent="-514350">
              <a:buFont typeface="+mj-lt"/>
              <a:buAutoNum type="arabicPeriod"/>
            </a:pPr>
            <a:endParaRPr lang="uk-UA" sz="3600" dirty="0" smtClean="0"/>
          </a:p>
          <a:p>
            <a:pPr marL="514350" indent="-514350">
              <a:buFont typeface="+mj-lt"/>
              <a:buAutoNum type="arabicPeriod"/>
            </a:pPr>
            <a:r>
              <a:rPr lang="uk-UA" sz="3600" dirty="0" smtClean="0"/>
              <a:t>Людський вимір політики </a:t>
            </a:r>
            <a:endParaRPr lang="ru-RU" sz="3600" dirty="0"/>
          </a:p>
        </p:txBody>
      </p:sp>
      <p:sp>
        <p:nvSpPr>
          <p:cNvPr id="5" name="Содержимое 4"/>
          <p:cNvSpPr>
            <a:spLocks noGrp="1"/>
          </p:cNvSpPr>
          <p:nvPr>
            <p:ph sz="half" idx="2"/>
          </p:nvPr>
        </p:nvSpPr>
        <p:spPr/>
        <p:txBody>
          <a:bodyPr>
            <a:normAutofit fontScale="92500" lnSpcReduction="20000"/>
          </a:bodyPr>
          <a:lstStyle/>
          <a:p>
            <a:r>
              <a:rPr lang="uk-UA" sz="1800" dirty="0" smtClean="0"/>
              <a:t>Політичні студії </a:t>
            </a:r>
            <a:r>
              <a:rPr lang="en-US" sz="1800" dirty="0" err="1" smtClean="0"/>
              <a:t>vs</a:t>
            </a:r>
            <a:r>
              <a:rPr lang="en-US" sz="1800" dirty="0" smtClean="0"/>
              <a:t> </a:t>
            </a:r>
            <a:r>
              <a:rPr lang="uk-UA" sz="1800" dirty="0" smtClean="0"/>
              <a:t>політологія</a:t>
            </a:r>
            <a:endParaRPr lang="uk-UA" sz="1800" dirty="0" smtClean="0"/>
          </a:p>
          <a:p>
            <a:r>
              <a:rPr lang="uk-UA" sz="1800" dirty="0" smtClean="0"/>
              <a:t>Історія </a:t>
            </a:r>
            <a:r>
              <a:rPr lang="uk-UA" sz="1800" dirty="0" smtClean="0"/>
              <a:t>політичної думки</a:t>
            </a:r>
            <a:endParaRPr lang="uk-UA" sz="1800" dirty="0" smtClean="0"/>
          </a:p>
          <a:p>
            <a:r>
              <a:rPr lang="uk-UA" sz="1800" dirty="0" smtClean="0"/>
              <a:t>Українська політична думка</a:t>
            </a:r>
          </a:p>
          <a:p>
            <a:r>
              <a:rPr lang="uk-UA" sz="1800" dirty="0" smtClean="0"/>
              <a:t>Сучасні світові ідеологічні доктрини</a:t>
            </a:r>
          </a:p>
          <a:p>
            <a:r>
              <a:rPr lang="uk-UA" sz="1800" dirty="0" smtClean="0"/>
              <a:t>Політична влада і політична система суспільства</a:t>
            </a:r>
          </a:p>
          <a:p>
            <a:r>
              <a:rPr lang="uk-UA" sz="1800" dirty="0" smtClean="0"/>
              <a:t>Держава як політичний інститут</a:t>
            </a:r>
          </a:p>
          <a:p>
            <a:r>
              <a:rPr lang="uk-UA" sz="1800" dirty="0" smtClean="0"/>
              <a:t>Політичні партії та громадські об'єднання</a:t>
            </a:r>
          </a:p>
          <a:p>
            <a:r>
              <a:rPr lang="uk-UA" sz="1800" dirty="0" smtClean="0"/>
              <a:t>Політичний процес</a:t>
            </a:r>
          </a:p>
          <a:p>
            <a:r>
              <a:rPr lang="uk-UA" sz="1800" dirty="0" smtClean="0"/>
              <a:t>Політична свідомість та політична культура</a:t>
            </a:r>
          </a:p>
          <a:p>
            <a:r>
              <a:rPr lang="uk-UA" sz="1800" dirty="0" smtClean="0"/>
              <a:t>Політика та людина  </a:t>
            </a:r>
            <a:endParaRPr lang="ru-RU"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Політичні студії </a:t>
            </a:r>
            <a:r>
              <a:rPr lang="en-US" dirty="0" err="1" smtClean="0"/>
              <a:t>vs</a:t>
            </a:r>
            <a:r>
              <a:rPr lang="uk-UA" dirty="0" smtClean="0"/>
              <a:t> політологія</a:t>
            </a:r>
            <a:endParaRPr lang="ru-RU" dirty="0"/>
          </a:p>
        </p:txBody>
      </p:sp>
      <p:sp>
        <p:nvSpPr>
          <p:cNvPr id="3" name="Содержимое 2"/>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Чому політичні студії повинні </a:t>
            </a:r>
            <a:r>
              <a:rPr lang="uk-UA" dirty="0" smtClean="0"/>
              <a:t>викладатися у вищій школі?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політологією в Україні та політичними науками на Заході?</a:t>
            </a:r>
          </a:p>
          <a:p>
            <a:pPr marL="514350" indent="-514350">
              <a:buFont typeface="+mj-lt"/>
              <a:buAutoNum type="arabicPeriod"/>
            </a:pPr>
            <a:endParaRPr lang="uk-UA" dirty="0" smtClean="0"/>
          </a:p>
          <a:p>
            <a:pPr marL="514350" indent="-514350">
              <a:buFont typeface="+mj-lt"/>
              <a:buAutoNum type="arabicPeriod"/>
            </a:pPr>
            <a:r>
              <a:rPr lang="uk-UA" dirty="0" smtClean="0"/>
              <a:t>Чи спроможні політологи навчити політиків?</a:t>
            </a:r>
            <a:endParaRPr lang="ru-RU" dirty="0"/>
          </a:p>
        </p:txBody>
      </p:sp>
      <p:sp>
        <p:nvSpPr>
          <p:cNvPr id="4" name="Содержимое 3"/>
          <p:cNvSpPr>
            <a:spLocks noGrp="1"/>
          </p:cNvSpPr>
          <p:nvPr>
            <p:ph sz="half" idx="2"/>
          </p:nvPr>
        </p:nvSpPr>
        <p:spPr/>
        <p:txBody>
          <a:bodyPr>
            <a:normAutofit fontScale="92500" lnSpcReduction="10000"/>
          </a:bodyPr>
          <a:lstStyle/>
          <a:p>
            <a:pPr algn="just"/>
            <a:r>
              <a:rPr lang="uk-UA" sz="2000" dirty="0" smtClean="0"/>
              <a:t>У сучасному світі зростає вага голосу та дії кожного громадянина, соціальні мережі дозволяють бути почутим. Проте аби діяти треба усвідомити та артикулювати власний інтерес, знайти однодумців та спрямувати об'єднанні зусилля на </a:t>
            </a:r>
            <a:r>
              <a:rPr lang="uk-UA" sz="2200" dirty="0" smtClean="0"/>
              <a:t>покращення</a:t>
            </a:r>
            <a:r>
              <a:rPr lang="uk-UA" sz="2000" dirty="0" smtClean="0"/>
              <a:t> світу, що навколо. </a:t>
            </a:r>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Історія </a:t>
            </a:r>
            <a:r>
              <a:rPr lang="uk-UA" dirty="0" smtClean="0"/>
              <a:t>політичної думки</a:t>
            </a:r>
            <a:endParaRPr lang="ru-RU" dirty="0"/>
          </a:p>
        </p:txBody>
      </p:sp>
      <p:sp>
        <p:nvSpPr>
          <p:cNvPr id="3" name="Содержимое 2"/>
          <p:cNvSpPr>
            <a:spLocks noGrp="1"/>
          </p:cNvSpPr>
          <p:nvPr>
            <p:ph sz="half" idx="1"/>
          </p:nvPr>
        </p:nvSpPr>
        <p:spPr/>
        <p:txBody>
          <a:bodyPr>
            <a:normAutofit fontScale="92500"/>
          </a:bodyPr>
          <a:lstStyle/>
          <a:p>
            <a:pPr marL="514350" indent="-514350">
              <a:buFont typeface="+mj-lt"/>
              <a:buAutoNum type="arabicPeriod"/>
            </a:pPr>
            <a:r>
              <a:rPr lang="uk-UA" dirty="0" smtClean="0"/>
              <a:t>Чому ідеї стародавніх греків досі актуальні для України?</a:t>
            </a:r>
          </a:p>
          <a:p>
            <a:pPr marL="514350" indent="-514350">
              <a:buFont typeface="+mj-lt"/>
              <a:buAutoNum type="arabicPeriod"/>
            </a:pPr>
            <a:endParaRPr lang="uk-UA" dirty="0" smtClean="0"/>
          </a:p>
          <a:p>
            <a:pPr marL="514350" indent="-514350">
              <a:buFont typeface="+mj-lt"/>
              <a:buAutoNum type="arabicPeriod"/>
            </a:pPr>
            <a:r>
              <a:rPr lang="uk-UA" dirty="0" smtClean="0"/>
              <a:t>Які ідеї Нового часу втілилися </a:t>
            </a:r>
            <a:r>
              <a:rPr lang="uk-UA" dirty="0" smtClean="0"/>
              <a:t>у </a:t>
            </a:r>
            <a:r>
              <a:rPr lang="uk-UA" dirty="0" smtClean="0"/>
              <a:t>сучасній Україні?</a:t>
            </a:r>
          </a:p>
          <a:p>
            <a:pPr marL="514350" indent="-514350">
              <a:buFont typeface="+mj-lt"/>
              <a:buAutoNum type="arabicPeriod"/>
            </a:pPr>
            <a:endParaRPr lang="uk-UA" dirty="0" smtClean="0"/>
          </a:p>
          <a:p>
            <a:pPr marL="514350" indent="-514350">
              <a:buFont typeface="+mj-lt"/>
              <a:buAutoNum type="arabicPeriod"/>
            </a:pPr>
            <a:r>
              <a:rPr lang="uk-UA" dirty="0" smtClean="0"/>
              <a:t>Як Просвітництво обґрунтовує ідею держави та суспільства?</a:t>
            </a:r>
            <a:endParaRPr lang="ru-RU" dirty="0"/>
          </a:p>
        </p:txBody>
      </p:sp>
      <p:sp>
        <p:nvSpPr>
          <p:cNvPr id="4" name="Содержимое 3"/>
          <p:cNvSpPr>
            <a:spLocks noGrp="1"/>
          </p:cNvSpPr>
          <p:nvPr>
            <p:ph sz="half" idx="2"/>
          </p:nvPr>
        </p:nvSpPr>
        <p:spPr/>
        <p:txBody>
          <a:bodyPr>
            <a:normAutofit fontScale="92500"/>
          </a:bodyPr>
          <a:lstStyle/>
          <a:p>
            <a:r>
              <a:rPr lang="uk-UA" sz="1600" dirty="0" smtClean="0"/>
              <a:t>Сократ як зразок </a:t>
            </a:r>
            <a:r>
              <a:rPr lang="uk-UA" sz="1600" dirty="0" err="1" smtClean="0"/>
              <a:t>законослухняності</a:t>
            </a:r>
            <a:endParaRPr lang="uk-UA" sz="1600" dirty="0" smtClean="0"/>
          </a:p>
          <a:p>
            <a:r>
              <a:rPr lang="uk-UA" sz="1600" dirty="0" err="1" smtClean="0"/>
              <a:t>Проєкти</a:t>
            </a:r>
            <a:r>
              <a:rPr lang="uk-UA" sz="1600" dirty="0" smtClean="0"/>
              <a:t> ідеальної держави Платона та Аристотеля</a:t>
            </a:r>
          </a:p>
          <a:p>
            <a:r>
              <a:rPr lang="uk-UA" sz="1600" dirty="0" smtClean="0"/>
              <a:t>Чому грецькі філософи не любили демократію?</a:t>
            </a:r>
          </a:p>
          <a:p>
            <a:r>
              <a:rPr lang="uk-UA" sz="1600" dirty="0" smtClean="0"/>
              <a:t>Держава як зграя розбійників </a:t>
            </a:r>
            <a:r>
              <a:rPr lang="en-US" sz="1600" dirty="0" err="1" smtClean="0"/>
              <a:t>vs</a:t>
            </a:r>
            <a:r>
              <a:rPr lang="uk-UA" sz="1600" dirty="0" smtClean="0"/>
              <a:t> </a:t>
            </a:r>
            <a:r>
              <a:rPr lang="uk-UA" sz="1600" dirty="0" smtClean="0"/>
              <a:t>Церква як град Божий</a:t>
            </a:r>
          </a:p>
          <a:p>
            <a:r>
              <a:rPr lang="uk-UA" sz="1600" dirty="0" smtClean="0"/>
              <a:t>Ідеальний правитель Макіавеллі</a:t>
            </a:r>
          </a:p>
          <a:p>
            <a:r>
              <a:rPr lang="uk-UA" sz="1600" dirty="0" smtClean="0"/>
              <a:t>Чи завжди мета виправдовує засоби?</a:t>
            </a:r>
          </a:p>
          <a:p>
            <a:r>
              <a:rPr lang="uk-UA" sz="1600" dirty="0" smtClean="0"/>
              <a:t>Людина-чудовисько та теорія поділу влади</a:t>
            </a:r>
          </a:p>
          <a:p>
            <a:r>
              <a:rPr lang="uk-UA" sz="1600" dirty="0" smtClean="0"/>
              <a:t>Держава як Левіафан та природні права людини </a:t>
            </a:r>
          </a:p>
          <a:p>
            <a:r>
              <a:rPr lang="uk-UA" sz="1600" dirty="0" err="1" smtClean="0"/>
              <a:t>“Людина</a:t>
            </a:r>
            <a:r>
              <a:rPr lang="uk-UA" sz="1600" dirty="0" smtClean="0"/>
              <a:t> має бути завжди метою, але ніколи – </a:t>
            </a:r>
            <a:r>
              <a:rPr lang="uk-UA" sz="1600" dirty="0" err="1" smtClean="0"/>
              <a:t>засобом”</a:t>
            </a:r>
            <a:r>
              <a:rPr lang="uk-UA" sz="1600" dirty="0" smtClean="0"/>
              <a:t> І. Кант</a:t>
            </a:r>
          </a:p>
          <a:p>
            <a:r>
              <a:rPr lang="uk-UA" sz="1600" dirty="0" smtClean="0"/>
              <a:t>Держава </a:t>
            </a:r>
            <a:r>
              <a:rPr lang="en-US" sz="1600" dirty="0" err="1" smtClean="0"/>
              <a:t>vs</a:t>
            </a:r>
            <a:r>
              <a:rPr lang="uk-UA" sz="1600" dirty="0" smtClean="0"/>
              <a:t> громадянське суспільство  </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smtClean="0"/>
              <a:t>Українська політична думка</a:t>
            </a:r>
            <a:endParaRPr lang="ru-RU" sz="4000" dirty="0"/>
          </a:p>
        </p:txBody>
      </p:sp>
      <p:sp>
        <p:nvSpPr>
          <p:cNvPr id="3" name="Содержимое 2"/>
          <p:cNvSpPr>
            <a:spLocks noGrp="1"/>
          </p:cNvSpPr>
          <p:nvPr>
            <p:ph idx="1"/>
          </p:nvPr>
        </p:nvSpPr>
        <p:spPr/>
        <p:txBody>
          <a:bodyPr>
            <a:normAutofit fontScale="92500" lnSpcReduction="20000"/>
          </a:bodyPr>
          <a:lstStyle/>
          <a:p>
            <a:pPr algn="just"/>
            <a:r>
              <a:rPr lang="uk-UA" sz="2800" dirty="0" err="1" smtClean="0"/>
              <a:t>“Київ</a:t>
            </a:r>
            <a:r>
              <a:rPr lang="uk-UA" sz="2800" dirty="0" smtClean="0"/>
              <a:t> – другий </a:t>
            </a:r>
            <a:r>
              <a:rPr lang="uk-UA" sz="2800" dirty="0" err="1" smtClean="0"/>
              <a:t>Єрусалим”</a:t>
            </a:r>
            <a:r>
              <a:rPr lang="uk-UA" sz="2800" dirty="0" smtClean="0"/>
              <a:t> проти </a:t>
            </a:r>
            <a:r>
              <a:rPr lang="uk-UA" sz="2800" dirty="0" err="1" smtClean="0"/>
              <a:t>“Москви</a:t>
            </a:r>
            <a:r>
              <a:rPr lang="uk-UA" sz="2800" dirty="0" smtClean="0"/>
              <a:t> – Третього </a:t>
            </a:r>
            <a:r>
              <a:rPr lang="uk-UA" sz="2800" dirty="0" err="1" smtClean="0"/>
              <a:t>Риму”</a:t>
            </a:r>
            <a:endParaRPr lang="uk-UA" sz="2800" dirty="0" smtClean="0"/>
          </a:p>
          <a:p>
            <a:pPr algn="just"/>
            <a:endParaRPr lang="uk-UA" sz="2800" dirty="0" smtClean="0"/>
          </a:p>
          <a:p>
            <a:pPr algn="just"/>
            <a:r>
              <a:rPr lang="uk-UA" sz="2800" dirty="0" smtClean="0"/>
              <a:t>Чому федеративні ідеї </a:t>
            </a:r>
            <a:r>
              <a:rPr lang="uk-UA" sz="2800" dirty="0" err="1" smtClean="0"/>
              <a:t>Кирило-Мефодієвського</a:t>
            </a:r>
            <a:r>
              <a:rPr lang="uk-UA" sz="2800" dirty="0" smtClean="0"/>
              <a:t> товариства та Драгоманова підготували поразку української державності 1917-1921 рр.?</a:t>
            </a:r>
          </a:p>
          <a:p>
            <a:pPr algn="just"/>
            <a:endParaRPr lang="uk-UA" sz="2800" dirty="0" smtClean="0"/>
          </a:p>
          <a:p>
            <a:pPr algn="just"/>
            <a:r>
              <a:rPr lang="uk-UA" sz="2800" dirty="0" smtClean="0"/>
              <a:t>Чому селянство </a:t>
            </a:r>
            <a:r>
              <a:rPr lang="uk-UA" sz="2800" dirty="0" smtClean="0"/>
              <a:t>не </a:t>
            </a:r>
            <a:r>
              <a:rPr lang="uk-UA" sz="2800" dirty="0" smtClean="0"/>
              <a:t>обрало Івана Франка до віденського парламенту ?</a:t>
            </a:r>
          </a:p>
          <a:p>
            <a:pPr algn="just"/>
            <a:endParaRPr lang="uk-UA" sz="2800" dirty="0" smtClean="0"/>
          </a:p>
          <a:p>
            <a:pPr algn="just"/>
            <a:r>
              <a:rPr lang="uk-UA" sz="2800" dirty="0" smtClean="0"/>
              <a:t>Якою є українська національна ідея?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Сучасні світові ідеологічні доктрини</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Чи потрібна ідеологія сучасній людині?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a:t>
            </a:r>
            <a:r>
              <a:rPr lang="uk-UA" dirty="0" err="1" smtClean="0"/>
              <a:t>“лівими”</a:t>
            </a:r>
            <a:r>
              <a:rPr lang="uk-UA" dirty="0" smtClean="0"/>
              <a:t> та </a:t>
            </a:r>
            <a:r>
              <a:rPr lang="uk-UA" dirty="0" err="1" smtClean="0"/>
              <a:t>“правими”</a:t>
            </a:r>
            <a:r>
              <a:rPr lang="uk-UA" dirty="0" smtClean="0"/>
              <a:t>?</a:t>
            </a:r>
          </a:p>
          <a:p>
            <a:pPr marL="514350" indent="-514350">
              <a:buFont typeface="+mj-lt"/>
              <a:buAutoNum type="arabicPeriod"/>
            </a:pPr>
            <a:endParaRPr lang="uk-UA" dirty="0" smtClean="0"/>
          </a:p>
          <a:p>
            <a:pPr marL="514350" indent="-514350">
              <a:buFont typeface="+mj-lt"/>
              <a:buAutoNum type="arabicPeriod"/>
            </a:pPr>
            <a:r>
              <a:rPr lang="uk-UA" dirty="0" smtClean="0"/>
              <a:t>Чи можливо втілити анархізм у життя?  </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pPr algn="just"/>
            <a:r>
              <a:rPr lang="uk-UA" sz="1600" dirty="0" smtClean="0"/>
              <a:t>З одного боку Конституція України забороняє державну ідеологію, а з іншого увесь час незалежності йде пошук національної ідеї, яка б дозволила зрозуміти суспільству куди воно рухається.</a:t>
            </a:r>
          </a:p>
          <a:p>
            <a:pPr algn="just"/>
            <a:r>
              <a:rPr lang="uk-UA" sz="1600" dirty="0" smtClean="0"/>
              <a:t>Радикалізація суспільних настроїв у світі зумовлює потребу  в аналізі </a:t>
            </a:r>
            <a:r>
              <a:rPr lang="uk-UA" sz="1600" dirty="0" err="1" smtClean="0"/>
              <a:t>неолібералізма</a:t>
            </a:r>
            <a:r>
              <a:rPr lang="uk-UA" sz="1600" dirty="0" smtClean="0"/>
              <a:t>, </a:t>
            </a:r>
            <a:r>
              <a:rPr lang="uk-UA" sz="1600" dirty="0" err="1" smtClean="0"/>
              <a:t>неоконсерватизму</a:t>
            </a:r>
            <a:r>
              <a:rPr lang="uk-UA" sz="1600" dirty="0" smtClean="0"/>
              <a:t>,  анархізму та сучасних тоталітарних ідеологій.</a:t>
            </a:r>
          </a:p>
          <a:p>
            <a:pPr algn="just"/>
            <a:r>
              <a:rPr lang="uk-UA" sz="1600" dirty="0" smtClean="0"/>
              <a:t>Сучасні українські політичні партії є виборчими </a:t>
            </a:r>
            <a:r>
              <a:rPr lang="uk-UA" sz="1600" dirty="0" err="1" smtClean="0"/>
              <a:t>проєктами</a:t>
            </a:r>
            <a:r>
              <a:rPr lang="uk-UA" sz="1600" dirty="0" smtClean="0"/>
              <a:t>, а не ідеологічними організаціями. Відсутність в Україні ідеологічних структур та низький рівень політичної свідомості громадян постійно зумовлює кризові явища.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Політична влада</a:t>
            </a:r>
            <a:endParaRPr lang="ru-RU" dirty="0"/>
          </a:p>
        </p:txBody>
      </p:sp>
      <p:sp>
        <p:nvSpPr>
          <p:cNvPr id="3" name="Содержимое 2"/>
          <p:cNvSpPr>
            <a:spLocks noGrp="1"/>
          </p:cNvSpPr>
          <p:nvPr>
            <p:ph sz="half" idx="1"/>
          </p:nvPr>
        </p:nvSpPr>
        <p:spPr/>
        <p:txBody>
          <a:bodyPr>
            <a:normAutofit/>
          </a:bodyPr>
          <a:lstStyle/>
          <a:p>
            <a:pPr marL="514350" indent="-514350">
              <a:buFont typeface="+mj-lt"/>
              <a:buAutoNum type="arabicPeriod"/>
            </a:pPr>
            <a:r>
              <a:rPr lang="uk-UA" dirty="0" smtClean="0"/>
              <a:t>Чим є політична влада?</a:t>
            </a:r>
          </a:p>
          <a:p>
            <a:pPr marL="514350" indent="-514350">
              <a:buFont typeface="+mj-lt"/>
              <a:buAutoNum type="arabicPeriod"/>
            </a:pPr>
            <a:r>
              <a:rPr lang="uk-UA" dirty="0" smtClean="0"/>
              <a:t>Як поєднуються легальність та легітимність політичної влади?</a:t>
            </a:r>
          </a:p>
          <a:p>
            <a:pPr marL="514350" indent="-514350">
              <a:buFont typeface="+mj-lt"/>
              <a:buAutoNum type="arabicPeriod"/>
            </a:pPr>
            <a:r>
              <a:rPr lang="uk-UA" dirty="0" smtClean="0"/>
              <a:t>Чи існує поділ влади в Україні?</a:t>
            </a:r>
            <a:endParaRPr lang="ru-RU" dirty="0"/>
          </a:p>
        </p:txBody>
      </p:sp>
      <p:sp>
        <p:nvSpPr>
          <p:cNvPr id="4" name="Содержимое 3"/>
          <p:cNvSpPr>
            <a:spLocks noGrp="1"/>
          </p:cNvSpPr>
          <p:nvPr>
            <p:ph sz="half" idx="2"/>
          </p:nvPr>
        </p:nvSpPr>
        <p:spPr/>
        <p:txBody>
          <a:bodyPr>
            <a:normAutofit/>
          </a:bodyPr>
          <a:lstStyle/>
          <a:p>
            <a:r>
              <a:rPr lang="uk-UA" sz="2000" dirty="0" smtClean="0"/>
              <a:t>Влада і її місце в житті суспільства</a:t>
            </a:r>
          </a:p>
          <a:p>
            <a:r>
              <a:rPr lang="uk-UA" sz="2000" dirty="0" smtClean="0"/>
              <a:t>Механізми та форми здійснення влади</a:t>
            </a:r>
          </a:p>
          <a:p>
            <a:r>
              <a:rPr lang="uk-UA" sz="2000" dirty="0" smtClean="0"/>
              <a:t>Основні концепції політичної влади</a:t>
            </a:r>
          </a:p>
          <a:p>
            <a:r>
              <a:rPr lang="uk-UA" sz="2000" dirty="0" smtClean="0"/>
              <a:t>Типи легітимності влади</a:t>
            </a:r>
          </a:p>
          <a:p>
            <a:r>
              <a:rPr lang="uk-UA" sz="2000" dirty="0" smtClean="0"/>
              <a:t>Теорія і практика поділу влади</a:t>
            </a:r>
          </a:p>
          <a:p>
            <a:r>
              <a:rPr lang="uk-UA" sz="2000" dirty="0" smtClean="0"/>
              <a:t>Політична структура суспільства</a:t>
            </a:r>
          </a:p>
          <a:p>
            <a:r>
              <a:rPr lang="uk-UA" sz="2000" dirty="0" smtClean="0"/>
              <a:t>Особливості становлення політичної системи України</a:t>
            </a:r>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Держава як політичний інститут</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Навіщо нам потрібна держава?</a:t>
            </a:r>
          </a:p>
          <a:p>
            <a:pPr marL="514350" indent="-514350">
              <a:buFont typeface="+mj-lt"/>
              <a:buAutoNum type="arabicPeriod"/>
            </a:pPr>
            <a:endParaRPr lang="uk-UA" dirty="0" smtClean="0"/>
          </a:p>
          <a:p>
            <a:pPr marL="514350" indent="-514350">
              <a:buFont typeface="+mj-lt"/>
              <a:buAutoNum type="arabicPeriod"/>
            </a:pPr>
            <a:r>
              <a:rPr lang="uk-UA" dirty="0" smtClean="0"/>
              <a:t>Чи є Україна правовою та соціальною державою?</a:t>
            </a:r>
          </a:p>
          <a:p>
            <a:pPr marL="514350" indent="-514350">
              <a:buFont typeface="+mj-lt"/>
              <a:buAutoNum type="arabicPeriod"/>
            </a:pPr>
            <a:endParaRPr lang="uk-UA" dirty="0" smtClean="0"/>
          </a:p>
          <a:p>
            <a:pPr marL="514350" indent="-514350">
              <a:buFont typeface="+mj-lt"/>
              <a:buAutoNum type="arabicPeriod"/>
            </a:pPr>
            <a:r>
              <a:rPr lang="uk-UA" dirty="0" smtClean="0"/>
              <a:t>Чи є політичний режим в Україні демократичним?</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r>
              <a:rPr lang="uk-UA" sz="1800" dirty="0" smtClean="0"/>
              <a:t>Держава: концепції походження та основні функції</a:t>
            </a:r>
          </a:p>
          <a:p>
            <a:r>
              <a:rPr lang="uk-UA" sz="1800" dirty="0" smtClean="0"/>
              <a:t>Форма держави</a:t>
            </a:r>
          </a:p>
          <a:p>
            <a:r>
              <a:rPr lang="uk-UA" sz="1800" dirty="0" smtClean="0"/>
              <a:t>Який устрій потрібен Україні: унітарний чи федеративний?</a:t>
            </a:r>
          </a:p>
          <a:p>
            <a:r>
              <a:rPr lang="uk-UA" sz="1800" dirty="0" smtClean="0"/>
              <a:t>Якаю республікою має стати Україна?</a:t>
            </a:r>
          </a:p>
          <a:p>
            <a:r>
              <a:rPr lang="uk-UA" sz="1800" dirty="0" smtClean="0"/>
              <a:t>Президентська </a:t>
            </a:r>
            <a:r>
              <a:rPr lang="en-US" sz="1800" dirty="0" err="1" smtClean="0"/>
              <a:t>vs</a:t>
            </a:r>
            <a:r>
              <a:rPr lang="uk-UA" sz="1800" dirty="0" smtClean="0"/>
              <a:t> парламентська республіка</a:t>
            </a:r>
          </a:p>
          <a:p>
            <a:r>
              <a:rPr lang="uk-UA" sz="1800" dirty="0" smtClean="0"/>
              <a:t>Авторитарний, тоталітарний та демократичний політичні режими.</a:t>
            </a:r>
          </a:p>
          <a:p>
            <a:r>
              <a:rPr lang="uk-UA" sz="1800" dirty="0" smtClean="0"/>
              <a:t>Чи загрожує сучасному світу авторитаризм?</a:t>
            </a:r>
          </a:p>
          <a:p>
            <a:r>
              <a:rPr lang="uk-UA" sz="1800" dirty="0" smtClean="0"/>
              <a:t>Як суспільству захистити себе від зазіхань з боку держави?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TotalTime>
  <Words>757</Words>
  <Application>Microsoft Office PowerPoint</Application>
  <PresentationFormat>Экран (4:3)</PresentationFormat>
  <Paragraphs>126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ПОЛІТИЧНІ СТУДІЇ</vt:lpstr>
      <vt:lpstr>Мета курсу</vt:lpstr>
      <vt:lpstr>Тематика курсу</vt:lpstr>
      <vt:lpstr>Політичні студії vs політологія</vt:lpstr>
      <vt:lpstr>Історія політичної думки</vt:lpstr>
      <vt:lpstr>Українська політична думка</vt:lpstr>
      <vt:lpstr>Сучасні світові ідеологічні доктрини</vt:lpstr>
      <vt:lpstr>Політична влада</vt:lpstr>
      <vt:lpstr>Держава як політичний інститут</vt:lpstr>
      <vt:lpstr>Політичні партії та громадські об'єднання</vt:lpstr>
      <vt:lpstr>Політичний процес</vt:lpstr>
      <vt:lpstr>Політична свідомість та політична культура</vt:lpstr>
      <vt:lpstr>Політика та людина</vt:lpstr>
      <vt:lpstr>ДО ЗУСТРІЧІ!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ПОЛІТОЛОГІЯ</dc:title>
  <cp:lastModifiedBy>Макс</cp:lastModifiedBy>
  <cp:revision>15</cp:revision>
  <dcterms:modified xsi:type="dcterms:W3CDTF">2021-05-03T13:58:05Z</dcterms:modified>
</cp:coreProperties>
</file>